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BBDED0A1-14A3-4F6A-B721-B02F40353869}">
          <p14:sldIdLst>
            <p14:sldId id="257"/>
          </p14:sldIdLst>
        </p14:section>
        <p14:section name="1" id="{9008E0B7-4F5A-4863-AD9D-F6797CA10CA1}">
          <p14:sldIdLst>
            <p14:sldId id="258"/>
            <p14:sldId id="259"/>
            <p14:sldId id="260"/>
            <p14:sldId id="261"/>
          </p14:sldIdLst>
        </p14:section>
        <p14:section name="2" id="{7F4D7678-A50C-4BA4-BB12-E909D83346F5}">
          <p14:sldIdLst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7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-3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image5.svg>
</file>

<file path=ppt/media/image6.jpe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E8A606D-800F-9E55-E0DE-DD3E64D377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43EEC9A-E53F-0948-89CA-072A27D02F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422BCDC-12BA-3F9B-4C95-E63355158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1B0C9D4-AA4D-D010-9C74-AB006FDE2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13D2468-5698-CDD3-62C1-A8EDDA03B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86595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31E8B4E-AE62-4BBA-D50F-66091B680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E14B592B-3726-EED8-F332-E6B30624DA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8126151-A68F-055E-A407-754210C4E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39C797F-7727-582E-5607-DFF8192B5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B18BB57-1756-0012-54C6-CD0DEF6F4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68559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37039DF2-CF20-D93C-E152-8AD9C4ABBB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DD72E438-E491-DBB3-F5E3-1281AC8D3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616F26D-9B8E-D372-139B-C9C13F39D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9820D01-D43B-9F85-AF8A-A82EFF51D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93ECA642-5281-1652-B1A9-E040620AB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61330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DAB7C4C-8980-47CE-2C51-9109CE37C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5151A1D-2EBD-2596-593E-AF4AFFE95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EE661BD-2D37-BEA8-9610-FA5D07599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25FA80E-614D-18A5-5A48-9DC6D7FF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55E8363-7496-5C61-842E-27807CE0E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5856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24430D-FC95-1F69-F60B-4E64709DE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B853AD7-88EF-7578-A570-DB7B34752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FB7AC04-67EF-6ADD-286F-29D88753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006D13B-2F3C-8B0A-E87F-9E7C23E79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BB1740C-8EE9-71B2-58A3-528FB1CCA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474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30EADF-D543-8D78-3F3D-CA1234F2F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5796211-2300-2B70-1207-72AA6EB7BF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FCC6BE2E-6A34-62D5-9923-06F1E8EB94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3B7FD14B-4631-DE72-DBDE-5AFFA628C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830524E7-9214-E403-EECD-BB5DC9B48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03CA773-E884-A691-2CF0-D9847AB08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75302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C925A9-2ECF-70CF-4051-7AB6FEE9F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32F50D54-EA60-0AC7-B416-A8EAE7CA1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58A7013-FBB3-7BD9-5875-6D46143BEA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610BE82C-3D6E-DAC8-75EF-6D61B01FFD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A990A7AD-0335-7894-7898-CDBC9014FB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4878E82A-B410-B4E3-BC7D-E94D870AE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6E9AD86B-FAC9-8EC4-D693-3D6AB390D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123A8591-672F-6B88-59D6-2BE76C696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5355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0EA55CF-FC57-A7E4-B298-D51F8952C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93C6885-2514-05D8-AA70-DCA628702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E2BBCB01-D293-F573-2294-777E6565E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934742F-5670-DA42-4854-65CCF712D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4490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364F011B-607B-5B6F-4EC4-E697A86E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977B42F4-8F52-3FE3-3029-7F3157C10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796D5CF-0876-B4BF-9D92-22117136A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09766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49077B7-55A3-15B8-B53F-C983A0B07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B9A2EC9-E3C4-065D-C36D-BCFB6C25F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1CB243CC-CD02-4E0D-6E7B-547FF73692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24D4AB6-2F3E-BBFE-54BB-C872C9429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C8A6A0C8-153A-9F43-D8F8-CA8881B44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2C52B0C9-27A5-43BB-2E15-78278882F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63189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CAFD9B2-B7D5-9B38-CCB0-0E9668BB3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FC76F37F-C7CA-10C6-5A07-D3FC0A5761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96F755F8-AD4C-757C-00D0-A010F28B6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A0F15990-652E-9CFA-63C2-88C0EE6F7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3333074-C884-9029-9B6C-1DB19558D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4B8410-A3E4-D702-0E70-2BBFDEF37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5929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3D30A7C0-0CFF-A163-3861-448CF1F65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E2354C9-29A2-35B9-F3DD-F2AE105B3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A44C8F3-15A6-DA8C-54BE-6025BF563C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04E77-4F89-4907-AAFB-E10CFBCA17E5}" type="datetimeFigureOut">
              <a:rPr lang="pl-PL" smtClean="0"/>
              <a:t>21.12.2023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04197A0-B23F-253E-1416-4A3AECBB15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233B0BC-780A-B171-7DBA-D59AF752D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AEF57-9EDB-4499-B5F7-F25C17B1293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27710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slide" Target="slide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5" name="Powiększenie sekcji 4">
                <a:extLst>
                  <a:ext uri="{FF2B5EF4-FFF2-40B4-BE49-F238E27FC236}">
                    <a16:creationId xmlns:a16="http://schemas.microsoft.com/office/drawing/2014/main" id="{AE032D46-CDD5-DC1B-9910-314A93ED87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83166017"/>
                  </p:ext>
                </p:extLst>
              </p:nvPr>
            </p:nvGraphicFramePr>
            <p:xfrm>
              <a:off x="138896" y="4747791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9008E0B7-4F5A-4863-AD9D-F6797CA10CA1}">
                    <psez:zmPr id="{59F1E133-DFE2-4C10-82B0-51BB9DC43A5A}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5" name="Powiększenie sekcji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AE032D46-CDD5-DC1B-9910-314A93ED87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896" y="4747791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3" name="Powiększenie sekcji 2">
                <a:extLst>
                  <a:ext uri="{FF2B5EF4-FFF2-40B4-BE49-F238E27FC236}">
                    <a16:creationId xmlns:a16="http://schemas.microsoft.com/office/drawing/2014/main" id="{68A8F7E8-54C7-7D00-36CD-14C52468752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0273875"/>
                  </p:ext>
                </p:extLst>
              </p:nvPr>
            </p:nvGraphicFramePr>
            <p:xfrm>
              <a:off x="3186896" y="4747791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7F4D7678-A50C-4BA4-BB12-E909D83346F5}">
                    <psez:zmPr id="{ACC2BA51-D3AF-4AF0-A9EC-5F31531CA6B5}" transitionDur="10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3" name="Powiększenie sekcji 2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68A8F7E8-54C7-7D00-36CD-14C5246875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186896" y="4747791"/>
                <a:ext cx="3048000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4384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chemat blokowy: łącznik 1">
            <a:extLst>
              <a:ext uri="{FF2B5EF4-FFF2-40B4-BE49-F238E27FC236}">
                <a16:creationId xmlns:a16="http://schemas.microsoft.com/office/drawing/2014/main" id="{FF00A1A0-125F-3BBA-B7FC-E0C456206DA4}"/>
              </a:ext>
            </a:extLst>
          </p:cNvPr>
          <p:cNvSpPr/>
          <p:nvPr/>
        </p:nvSpPr>
        <p:spPr>
          <a:xfrm>
            <a:off x="3056659" y="389659"/>
            <a:ext cx="6078682" cy="6078682"/>
          </a:xfrm>
          <a:prstGeom prst="flowChartConnector">
            <a:avLst/>
          </a:prstGeom>
          <a:solidFill>
            <a:srgbClr val="10171D">
              <a:alpha val="50000"/>
            </a:srgbClr>
          </a:solidFill>
          <a:ln w="127000">
            <a:solidFill>
              <a:schemeClr val="bg1"/>
            </a:solidFill>
          </a:ln>
          <a:effectLst>
            <a:glow rad="1270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C7A0072C-1E46-05D3-035D-0B4A38A03014}"/>
              </a:ext>
            </a:extLst>
          </p:cNvPr>
          <p:cNvSpPr txBox="1"/>
          <p:nvPr/>
        </p:nvSpPr>
        <p:spPr>
          <a:xfrm>
            <a:off x="2691244" y="2810018"/>
            <a:ext cx="680950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8800" b="1" dirty="0">
                <a:solidFill>
                  <a:schemeClr val="bg1"/>
                </a:solidFill>
                <a:latin typeface="Raleway ExtraBold" panose="020F0502020204030204" pitchFamily="2" charset="-18"/>
              </a:rPr>
              <a:t>E-USŁUGA</a:t>
            </a:r>
            <a:endParaRPr lang="pl-PL" sz="8000" b="1" dirty="0">
              <a:solidFill>
                <a:schemeClr val="bg1"/>
              </a:solidFill>
              <a:latin typeface="Raleway ExtraBold" panose="020F0502020204030204" pitchFamily="2" charset="-18"/>
            </a:endParaRPr>
          </a:p>
        </p:txBody>
      </p:sp>
      <p:pic>
        <p:nvPicPr>
          <p:cNvPr id="5" name="Grafika 4" descr="okulary 3D z wypełnieniem pełnym">
            <a:extLst>
              <a:ext uri="{FF2B5EF4-FFF2-40B4-BE49-F238E27FC236}">
                <a16:creationId xmlns:a16="http://schemas.microsoft.com/office/drawing/2014/main" id="{C3E42DB7-5231-24D6-7563-97B310033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09702" y="723899"/>
            <a:ext cx="2372592" cy="237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640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chemat blokowy: łącznik 1">
            <a:extLst>
              <a:ext uri="{FF2B5EF4-FFF2-40B4-BE49-F238E27FC236}">
                <a16:creationId xmlns:a16="http://schemas.microsoft.com/office/drawing/2014/main" id="{400C079D-C656-07F4-6521-3A1B50A9ED59}"/>
              </a:ext>
            </a:extLst>
          </p:cNvPr>
          <p:cNvSpPr/>
          <p:nvPr/>
        </p:nvSpPr>
        <p:spPr>
          <a:xfrm>
            <a:off x="-3338914" y="-5178346"/>
            <a:ext cx="18869827" cy="18869827"/>
          </a:xfrm>
          <a:prstGeom prst="flowChartConnector">
            <a:avLst/>
          </a:prstGeom>
          <a:solidFill>
            <a:srgbClr val="10171D">
              <a:alpha val="50000"/>
            </a:srgbClr>
          </a:solidFill>
          <a:ln w="127000">
            <a:solidFill>
              <a:schemeClr val="bg1"/>
            </a:solidFill>
          </a:ln>
          <a:effectLst>
            <a:glow rad="1270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7" name="Obraz 6" descr="Zbliżenie płytki drukowanej">
            <a:extLst>
              <a:ext uri="{FF2B5EF4-FFF2-40B4-BE49-F238E27FC236}">
                <a16:creationId xmlns:a16="http://schemas.microsoft.com/office/drawing/2014/main" id="{4308B2C6-8A11-8230-CF50-D60828CD5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49000"/>
              </a:schemeClr>
            </a:glow>
          </a:effectLst>
        </p:spPr>
      </p:pic>
      <p:sp useBgFill="1">
        <p:nvSpPr>
          <p:cNvPr id="10" name="Prostokąt: zaokrąglone rogi 9">
            <a:extLst>
              <a:ext uri="{FF2B5EF4-FFF2-40B4-BE49-F238E27FC236}">
                <a16:creationId xmlns:a16="http://schemas.microsoft.com/office/drawing/2014/main" id="{ED04B02B-6935-317D-5C56-5AFB914E38D3}"/>
              </a:ext>
            </a:extLst>
          </p:cNvPr>
          <p:cNvSpPr/>
          <p:nvPr/>
        </p:nvSpPr>
        <p:spPr>
          <a:xfrm rot="2598250">
            <a:off x="8976809" y="3370901"/>
            <a:ext cx="941743" cy="400484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 useBgFill="1">
        <p:nvSpPr>
          <p:cNvPr id="11" name="Prostokąt: zaokrąglone rogi 10">
            <a:extLst>
              <a:ext uri="{FF2B5EF4-FFF2-40B4-BE49-F238E27FC236}">
                <a16:creationId xmlns:a16="http://schemas.microsoft.com/office/drawing/2014/main" id="{C7376770-58C1-C770-F267-A233A26E5EC0}"/>
              </a:ext>
            </a:extLst>
          </p:cNvPr>
          <p:cNvSpPr/>
          <p:nvPr/>
        </p:nvSpPr>
        <p:spPr>
          <a:xfrm rot="2598250">
            <a:off x="8564747" y="2490729"/>
            <a:ext cx="941743" cy="400484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 useBgFill="1">
        <p:nvSpPr>
          <p:cNvPr id="12" name="Prostokąt: zaokrąglone rogi 11">
            <a:extLst>
              <a:ext uri="{FF2B5EF4-FFF2-40B4-BE49-F238E27FC236}">
                <a16:creationId xmlns:a16="http://schemas.microsoft.com/office/drawing/2014/main" id="{3327D912-68AD-C8F5-784E-A9BA2FDEC4A1}"/>
              </a:ext>
            </a:extLst>
          </p:cNvPr>
          <p:cNvSpPr/>
          <p:nvPr/>
        </p:nvSpPr>
        <p:spPr>
          <a:xfrm rot="2641905">
            <a:off x="8083240" y="1356483"/>
            <a:ext cx="941743" cy="400484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 useBgFill="1">
        <p:nvSpPr>
          <p:cNvPr id="13" name="Prostokąt: zaokrąglone rogi 12">
            <a:extLst>
              <a:ext uri="{FF2B5EF4-FFF2-40B4-BE49-F238E27FC236}">
                <a16:creationId xmlns:a16="http://schemas.microsoft.com/office/drawing/2014/main" id="{AA5CD539-139A-BE7A-5982-185040A8B5CB}"/>
              </a:ext>
            </a:extLst>
          </p:cNvPr>
          <p:cNvSpPr/>
          <p:nvPr/>
        </p:nvSpPr>
        <p:spPr>
          <a:xfrm rot="2598250">
            <a:off x="7636456" y="362430"/>
            <a:ext cx="941743" cy="400484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68AD2A7-7159-8B73-1D65-02E817294203}"/>
              </a:ext>
            </a:extLst>
          </p:cNvPr>
          <p:cNvSpPr txBox="1"/>
          <p:nvPr/>
        </p:nvSpPr>
        <p:spPr>
          <a:xfrm>
            <a:off x="1342663" y="3429000"/>
            <a:ext cx="96532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Raleway Medium" panose="020F0502020204030204" pitchFamily="2" charset="-18"/>
              </a:rPr>
              <a:t>E-usługa – usługa świadczona drogą elektroniczną przez sieć telekomunikacyjną, a w tym sieć komputerową, np. Internet, z wykorzystaniem technologii informacyjnej, której świadczenie jest zautomatyzowane i która wymaga niewielkiego udziału człowieka.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CC5B77F7-428B-22FE-6D2E-EE77020456AD}"/>
              </a:ext>
            </a:extLst>
          </p:cNvPr>
          <p:cNvSpPr txBox="1"/>
          <p:nvPr/>
        </p:nvSpPr>
        <p:spPr>
          <a:xfrm>
            <a:off x="2691242" y="1898248"/>
            <a:ext cx="68095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8000" b="1" dirty="0">
                <a:solidFill>
                  <a:schemeClr val="bg1"/>
                </a:solidFill>
                <a:latin typeface="Raleway ExtraBold" panose="020F0502020204030204" pitchFamily="2" charset="-18"/>
              </a:rPr>
              <a:t>E-USŁUGA</a:t>
            </a:r>
          </a:p>
        </p:txBody>
      </p:sp>
      <p:pic>
        <p:nvPicPr>
          <p:cNvPr id="4" name="Grafika 3" descr="okulary 3D z wypełnieniem pełnym">
            <a:extLst>
              <a:ext uri="{FF2B5EF4-FFF2-40B4-BE49-F238E27FC236}">
                <a16:creationId xmlns:a16="http://schemas.microsoft.com/office/drawing/2014/main" id="{1B943085-28EE-0419-BF58-CBBB9C1627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02094" y="110441"/>
            <a:ext cx="1787807" cy="178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438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2.08333E-7 -3.33333E-6 L 0.06029 -0.1145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8" y="-574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4.375E-6 -2.59259E-6 L 0.06028 -0.1145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8" y="-574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5E-6 -3.33333E-6 L 0.06029 -0.1145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8" y="-574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07407E-6 L 0.06029 -0.1145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8" y="-5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chemat blokowy: łącznik 1">
            <a:extLst>
              <a:ext uri="{FF2B5EF4-FFF2-40B4-BE49-F238E27FC236}">
                <a16:creationId xmlns:a16="http://schemas.microsoft.com/office/drawing/2014/main" id="{400C079D-C656-07F4-6521-3A1B50A9ED59}"/>
              </a:ext>
            </a:extLst>
          </p:cNvPr>
          <p:cNvSpPr/>
          <p:nvPr/>
        </p:nvSpPr>
        <p:spPr>
          <a:xfrm>
            <a:off x="-3338914" y="-5178346"/>
            <a:ext cx="18869827" cy="18869827"/>
          </a:xfrm>
          <a:prstGeom prst="flowChartConnector">
            <a:avLst/>
          </a:prstGeom>
          <a:solidFill>
            <a:srgbClr val="10171D">
              <a:alpha val="50000"/>
            </a:srgbClr>
          </a:solidFill>
          <a:ln w="127000">
            <a:solidFill>
              <a:schemeClr val="bg1"/>
            </a:solidFill>
          </a:ln>
          <a:effectLst>
            <a:glow rad="1270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7" name="Obraz 6" descr="Zbliżenie płytki drukowanej">
            <a:extLst>
              <a:ext uri="{FF2B5EF4-FFF2-40B4-BE49-F238E27FC236}">
                <a16:creationId xmlns:a16="http://schemas.microsoft.com/office/drawing/2014/main" id="{4308B2C6-8A11-8230-CF50-D60828CD5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49000"/>
              </a:schemeClr>
            </a:glow>
          </a:effectLst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E68AD2A7-7159-8B73-1D65-02E817294203}"/>
              </a:ext>
            </a:extLst>
          </p:cNvPr>
          <p:cNvSpPr txBox="1"/>
          <p:nvPr/>
        </p:nvSpPr>
        <p:spPr>
          <a:xfrm>
            <a:off x="1342662" y="2341665"/>
            <a:ext cx="965328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>
                <a:solidFill>
                  <a:schemeClr val="bg1"/>
                </a:solidFill>
                <a:latin typeface="Raleway Medium" panose="020F0502020204030204" pitchFamily="2" charset="-18"/>
              </a:rPr>
              <a:t>1. Dostępność 24/7: Usługi dostępne online są dostępne o każdej porze dnia i nocy.</a:t>
            </a:r>
          </a:p>
          <a:p>
            <a:pPr algn="ctr"/>
            <a:endParaRPr lang="pl-PL" sz="2800" dirty="0">
              <a:solidFill>
                <a:schemeClr val="bg1"/>
              </a:solidFill>
              <a:latin typeface="Raleway Medium" panose="020F0502020204030204" pitchFamily="2" charset="-18"/>
            </a:endParaRPr>
          </a:p>
          <a:p>
            <a:pPr algn="ctr"/>
            <a:r>
              <a:rPr lang="pl-PL" sz="2800" dirty="0">
                <a:solidFill>
                  <a:schemeClr val="bg1"/>
                </a:solidFill>
                <a:latin typeface="Raleway Medium" panose="020F0502020204030204" pitchFamily="2" charset="-18"/>
              </a:rPr>
              <a:t>2. Bezpośredni dostęp: Możliwość uzyskania informacji i korzystania z usług bez konieczności fizycznego odwiedzania miejsca świadczenia usługi.</a:t>
            </a:r>
          </a:p>
          <a:p>
            <a:pPr algn="ctr"/>
            <a:endParaRPr lang="pl-PL" sz="2800" dirty="0">
              <a:solidFill>
                <a:schemeClr val="bg1"/>
              </a:solidFill>
              <a:latin typeface="Raleway Medium" panose="020F0502020204030204" pitchFamily="2" charset="-18"/>
            </a:endParaRPr>
          </a:p>
          <a:p>
            <a:pPr algn="ctr"/>
            <a:r>
              <a:rPr lang="pl-PL" sz="2800" dirty="0">
                <a:solidFill>
                  <a:schemeClr val="bg1"/>
                </a:solidFill>
                <a:latin typeface="Raleway Medium" panose="020F0502020204030204" pitchFamily="2" charset="-18"/>
              </a:rPr>
              <a:t>3. Wygodna obsługa: Możliwość korzystania z usług z dowolnego miejsca, co zwiększa wygodę użytkowników.</a:t>
            </a:r>
          </a:p>
          <a:p>
            <a:endParaRPr lang="pl-PL" sz="2800" dirty="0">
              <a:solidFill>
                <a:schemeClr val="bg1"/>
              </a:solidFill>
              <a:latin typeface="Raleway Medium" panose="020F0502020204030204" pitchFamily="2" charset="-18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CC5B77F7-428B-22FE-6D2E-EE77020456AD}"/>
              </a:ext>
            </a:extLst>
          </p:cNvPr>
          <p:cNvSpPr txBox="1"/>
          <p:nvPr/>
        </p:nvSpPr>
        <p:spPr>
          <a:xfrm>
            <a:off x="1086394" y="1160502"/>
            <a:ext cx="100192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600" b="1" dirty="0">
                <a:solidFill>
                  <a:schemeClr val="bg1"/>
                </a:solidFill>
                <a:latin typeface="Raleway ExtraBold" panose="020F0502020204030204" pitchFamily="2" charset="-18"/>
              </a:rPr>
              <a:t>E-USŁUGA Zalety</a:t>
            </a:r>
            <a:endParaRPr lang="pl-PL" sz="8000" b="1" dirty="0">
              <a:solidFill>
                <a:schemeClr val="bg1"/>
              </a:solidFill>
              <a:latin typeface="Raleway ExtraBold" panose="020F0502020204030204" pitchFamily="2" charset="-18"/>
            </a:endParaRPr>
          </a:p>
        </p:txBody>
      </p:sp>
      <p:pic>
        <p:nvPicPr>
          <p:cNvPr id="4" name="Grafika 3" descr="okulary 3D z wypełnieniem pełnym">
            <a:extLst>
              <a:ext uri="{FF2B5EF4-FFF2-40B4-BE49-F238E27FC236}">
                <a16:creationId xmlns:a16="http://schemas.microsoft.com/office/drawing/2014/main" id="{1B943085-28EE-0419-BF58-CBBB9C1627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76434" y="0"/>
            <a:ext cx="1385742" cy="138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31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1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1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56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0" dur="1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1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2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chemat blokowy: łącznik 1">
            <a:extLst>
              <a:ext uri="{FF2B5EF4-FFF2-40B4-BE49-F238E27FC236}">
                <a16:creationId xmlns:a16="http://schemas.microsoft.com/office/drawing/2014/main" id="{400C079D-C656-07F4-6521-3A1B50A9ED59}"/>
              </a:ext>
            </a:extLst>
          </p:cNvPr>
          <p:cNvSpPr/>
          <p:nvPr/>
        </p:nvSpPr>
        <p:spPr>
          <a:xfrm>
            <a:off x="-3338914" y="-5178346"/>
            <a:ext cx="18869827" cy="18869827"/>
          </a:xfrm>
          <a:prstGeom prst="flowChartConnector">
            <a:avLst/>
          </a:prstGeom>
          <a:solidFill>
            <a:srgbClr val="10171D">
              <a:alpha val="50000"/>
            </a:srgbClr>
          </a:solidFill>
          <a:ln w="127000">
            <a:solidFill>
              <a:schemeClr val="bg1"/>
            </a:solidFill>
          </a:ln>
          <a:effectLst>
            <a:glow rad="1270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7" name="Obraz 6" descr="Zbliżenie płytki drukowanej">
            <a:extLst>
              <a:ext uri="{FF2B5EF4-FFF2-40B4-BE49-F238E27FC236}">
                <a16:creationId xmlns:a16="http://schemas.microsoft.com/office/drawing/2014/main" id="{4308B2C6-8A11-8230-CF50-D60828CD5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49000"/>
              </a:schemeClr>
            </a:glow>
          </a:effectLst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E68AD2A7-7159-8B73-1D65-02E817294203}"/>
              </a:ext>
            </a:extLst>
          </p:cNvPr>
          <p:cNvSpPr txBox="1"/>
          <p:nvPr/>
        </p:nvSpPr>
        <p:spPr>
          <a:xfrm>
            <a:off x="1342662" y="2341665"/>
            <a:ext cx="965328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>
                <a:solidFill>
                  <a:schemeClr val="bg1"/>
                </a:solidFill>
                <a:latin typeface="Raleway Medium" panose="020F0502020204030204" pitchFamily="2" charset="-18"/>
              </a:rPr>
              <a:t>1. Problemy z bezpieczeństwem: Istnieje ryzyko ataków cybernetycznych, kradzieży tożsamości i utraty poufnych danych w przypadku e-usług.</a:t>
            </a:r>
          </a:p>
          <a:p>
            <a:pPr algn="ctr"/>
            <a:endParaRPr lang="pl-PL" sz="2800" dirty="0">
              <a:solidFill>
                <a:schemeClr val="bg1"/>
              </a:solidFill>
              <a:latin typeface="Raleway Medium" panose="020F0502020204030204" pitchFamily="2" charset="-18"/>
            </a:endParaRPr>
          </a:p>
          <a:p>
            <a:pPr algn="ctr"/>
            <a:r>
              <a:rPr lang="pl-PL" sz="2800" dirty="0">
                <a:solidFill>
                  <a:schemeClr val="bg1"/>
                </a:solidFill>
                <a:latin typeface="Raleway Medium" panose="020F0502020204030204" pitchFamily="2" charset="-18"/>
              </a:rPr>
              <a:t>2. Brak bezpośredniego kontaktu: Brak fizycznego kontaktu z obsługą klienta może utrudnić rozwiązanie problemów i zrozumienie pewnych kwestii.</a:t>
            </a:r>
          </a:p>
          <a:p>
            <a:pPr algn="ctr"/>
            <a:endParaRPr lang="pl-PL" sz="2800" dirty="0">
              <a:solidFill>
                <a:schemeClr val="bg1"/>
              </a:solidFill>
              <a:latin typeface="Raleway Medium" panose="020F0502020204030204" pitchFamily="2" charset="-18"/>
            </a:endParaRPr>
          </a:p>
          <a:p>
            <a:pPr algn="ctr"/>
            <a:r>
              <a:rPr lang="pl-PL" sz="2800" dirty="0">
                <a:solidFill>
                  <a:schemeClr val="bg1"/>
                </a:solidFill>
                <a:latin typeface="Raleway Medium" panose="020F0502020204030204" pitchFamily="2" charset="-18"/>
              </a:rPr>
              <a:t>3. Problemy techniczne: Możliwość awarii technicznych, które mogą zakłócić dostępność e-usług.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CC5B77F7-428B-22FE-6D2E-EE77020456AD}"/>
              </a:ext>
            </a:extLst>
          </p:cNvPr>
          <p:cNvSpPr txBox="1"/>
          <p:nvPr/>
        </p:nvSpPr>
        <p:spPr>
          <a:xfrm>
            <a:off x="1086394" y="1160502"/>
            <a:ext cx="100192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600" b="1" dirty="0">
                <a:solidFill>
                  <a:schemeClr val="bg1"/>
                </a:solidFill>
                <a:latin typeface="Raleway ExtraBold" panose="020F0502020204030204" pitchFamily="2" charset="-18"/>
              </a:rPr>
              <a:t>E-USŁUGA Wady</a:t>
            </a:r>
            <a:endParaRPr lang="pl-PL" sz="8000" b="1" dirty="0">
              <a:solidFill>
                <a:schemeClr val="bg1"/>
              </a:solidFill>
              <a:latin typeface="Raleway ExtraBold" panose="020F0502020204030204" pitchFamily="2" charset="-18"/>
            </a:endParaRPr>
          </a:p>
        </p:txBody>
      </p:sp>
      <p:pic>
        <p:nvPicPr>
          <p:cNvPr id="4" name="Grafika 3" descr="okulary 3D z wypełnieniem pełnym">
            <a:extLst>
              <a:ext uri="{FF2B5EF4-FFF2-40B4-BE49-F238E27FC236}">
                <a16:creationId xmlns:a16="http://schemas.microsoft.com/office/drawing/2014/main" id="{1B943085-28EE-0419-BF58-CBBB9C1627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76434" y="0"/>
            <a:ext cx="1385742" cy="138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008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chemat blokowy: łącznik 1">
            <a:extLst>
              <a:ext uri="{FF2B5EF4-FFF2-40B4-BE49-F238E27FC236}">
                <a16:creationId xmlns:a16="http://schemas.microsoft.com/office/drawing/2014/main" id="{FF00A1A0-125F-3BBA-B7FC-E0C456206DA4}"/>
              </a:ext>
            </a:extLst>
          </p:cNvPr>
          <p:cNvSpPr/>
          <p:nvPr/>
        </p:nvSpPr>
        <p:spPr>
          <a:xfrm>
            <a:off x="3056659" y="389659"/>
            <a:ext cx="6078682" cy="6078682"/>
          </a:xfrm>
          <a:prstGeom prst="flowChartConnector">
            <a:avLst/>
          </a:prstGeom>
          <a:solidFill>
            <a:srgbClr val="10171D">
              <a:alpha val="50000"/>
            </a:srgbClr>
          </a:solidFill>
          <a:ln w="127000">
            <a:solidFill>
              <a:schemeClr val="bg1"/>
            </a:solidFill>
          </a:ln>
          <a:effectLst>
            <a:glow rad="1270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l-PL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C7A0072C-1E46-05D3-035D-0B4A38A03014}"/>
              </a:ext>
            </a:extLst>
          </p:cNvPr>
          <p:cNvSpPr txBox="1"/>
          <p:nvPr/>
        </p:nvSpPr>
        <p:spPr>
          <a:xfrm>
            <a:off x="2691244" y="2810018"/>
            <a:ext cx="680950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8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 ExtraBold" panose="020F0502020204030204" pitchFamily="2" charset="-18"/>
                <a:ea typeface="+mn-ea"/>
                <a:cs typeface="+mn-cs"/>
              </a:rPr>
              <a:t>E-NAUKA</a:t>
            </a:r>
            <a:endParaRPr kumimoji="0" lang="pl-PL" sz="8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 ExtraBold" panose="020F0502020204030204" pitchFamily="2" charset="-18"/>
              <a:ea typeface="+mn-ea"/>
              <a:cs typeface="+mn-cs"/>
            </a:endParaRPr>
          </a:p>
        </p:txBody>
      </p:sp>
      <p:pic>
        <p:nvPicPr>
          <p:cNvPr id="6" name="Grafika 5" descr="Zamknięta książka z wypełnieniem pełnym">
            <a:extLst>
              <a:ext uri="{FF2B5EF4-FFF2-40B4-BE49-F238E27FC236}">
                <a16:creationId xmlns:a16="http://schemas.microsoft.com/office/drawing/2014/main" id="{045FA7B7-0A4C-A06E-68F0-0A9EF5B0E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60438" y="598245"/>
            <a:ext cx="2271123" cy="227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865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chemat blokowy: łącznik 1">
            <a:extLst>
              <a:ext uri="{FF2B5EF4-FFF2-40B4-BE49-F238E27FC236}">
                <a16:creationId xmlns:a16="http://schemas.microsoft.com/office/drawing/2014/main" id="{400C079D-C656-07F4-6521-3A1B50A9ED59}"/>
              </a:ext>
            </a:extLst>
          </p:cNvPr>
          <p:cNvSpPr/>
          <p:nvPr/>
        </p:nvSpPr>
        <p:spPr>
          <a:xfrm>
            <a:off x="-3338914" y="-5178346"/>
            <a:ext cx="18869827" cy="18869827"/>
          </a:xfrm>
          <a:prstGeom prst="flowChartConnector">
            <a:avLst/>
          </a:prstGeom>
          <a:solidFill>
            <a:srgbClr val="10171D">
              <a:alpha val="50000"/>
            </a:srgbClr>
          </a:solidFill>
          <a:ln w="127000">
            <a:solidFill>
              <a:schemeClr val="bg1"/>
            </a:solidFill>
          </a:ln>
          <a:effectLst>
            <a:glow rad="1270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l-P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Obraz 6" descr="Zbliżenie płytki drukowanej">
            <a:extLst>
              <a:ext uri="{FF2B5EF4-FFF2-40B4-BE49-F238E27FC236}">
                <a16:creationId xmlns:a16="http://schemas.microsoft.com/office/drawing/2014/main" id="{4308B2C6-8A11-8230-CF50-D60828CD5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49000"/>
              </a:schemeClr>
            </a:glow>
          </a:effectLst>
        </p:spPr>
      </p:pic>
      <p:sp useBgFill="1">
        <p:nvSpPr>
          <p:cNvPr id="10" name="Prostokąt: zaokrąglone rogi 9">
            <a:extLst>
              <a:ext uri="{FF2B5EF4-FFF2-40B4-BE49-F238E27FC236}">
                <a16:creationId xmlns:a16="http://schemas.microsoft.com/office/drawing/2014/main" id="{ED04B02B-6935-317D-5C56-5AFB914E38D3}"/>
              </a:ext>
            </a:extLst>
          </p:cNvPr>
          <p:cNvSpPr/>
          <p:nvPr/>
        </p:nvSpPr>
        <p:spPr>
          <a:xfrm rot="2598250">
            <a:off x="8976809" y="3370901"/>
            <a:ext cx="941743" cy="400484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l-PL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Prostokąt: zaokrąglone rogi 10">
            <a:extLst>
              <a:ext uri="{FF2B5EF4-FFF2-40B4-BE49-F238E27FC236}">
                <a16:creationId xmlns:a16="http://schemas.microsoft.com/office/drawing/2014/main" id="{C7376770-58C1-C770-F267-A233A26E5EC0}"/>
              </a:ext>
            </a:extLst>
          </p:cNvPr>
          <p:cNvSpPr/>
          <p:nvPr/>
        </p:nvSpPr>
        <p:spPr>
          <a:xfrm rot="2598250">
            <a:off x="8564747" y="2490729"/>
            <a:ext cx="941743" cy="400484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l-PL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Prostokąt: zaokrąglone rogi 11">
            <a:extLst>
              <a:ext uri="{FF2B5EF4-FFF2-40B4-BE49-F238E27FC236}">
                <a16:creationId xmlns:a16="http://schemas.microsoft.com/office/drawing/2014/main" id="{3327D912-68AD-C8F5-784E-A9BA2FDEC4A1}"/>
              </a:ext>
            </a:extLst>
          </p:cNvPr>
          <p:cNvSpPr/>
          <p:nvPr/>
        </p:nvSpPr>
        <p:spPr>
          <a:xfrm rot="2641905">
            <a:off x="8083240" y="1356483"/>
            <a:ext cx="941743" cy="400484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l-P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Prostokąt: zaokrąglone rogi 12">
            <a:extLst>
              <a:ext uri="{FF2B5EF4-FFF2-40B4-BE49-F238E27FC236}">
                <a16:creationId xmlns:a16="http://schemas.microsoft.com/office/drawing/2014/main" id="{AA5CD539-139A-BE7A-5982-185040A8B5CB}"/>
              </a:ext>
            </a:extLst>
          </p:cNvPr>
          <p:cNvSpPr/>
          <p:nvPr/>
        </p:nvSpPr>
        <p:spPr>
          <a:xfrm rot="2598250">
            <a:off x="7636456" y="362430"/>
            <a:ext cx="941743" cy="400484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l-PL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68AD2A7-7159-8B73-1D65-02E817294203}"/>
              </a:ext>
            </a:extLst>
          </p:cNvPr>
          <p:cNvSpPr txBox="1"/>
          <p:nvPr/>
        </p:nvSpPr>
        <p:spPr>
          <a:xfrm>
            <a:off x="1342663" y="3429000"/>
            <a:ext cx="965328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2800" dirty="0">
                <a:solidFill>
                  <a:prstClr val="white"/>
                </a:solidFill>
                <a:latin typeface="Raleway Medium" panose="020F0502020204030204" pitchFamily="2" charset="-18"/>
              </a:rPr>
              <a:t>N</a:t>
            </a:r>
            <a:r>
              <a:rPr kumimoji="0" lang="pl-PL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 Medium" panose="020F0502020204030204" pitchFamily="2" charset="-18"/>
                <a:ea typeface="+mn-ea"/>
                <a:cs typeface="+mn-cs"/>
              </a:rPr>
              <a:t>auczanie</a:t>
            </a:r>
            <a:r>
              <a:rPr kumimoji="0" lang="pl-PL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 Medium" panose="020F0502020204030204" pitchFamily="2" charset="-18"/>
                <a:ea typeface="+mn-ea"/>
                <a:cs typeface="+mn-cs"/>
              </a:rPr>
              <a:t> lub szkolenia przy użyciu technologii informatycznej. Oznacza wspomaganie procesu dydaktycznego za pomocą komputerów osobistych, smartfonów, tabletów (m-learning) i Internetu. Pozwala na ukończenie kursu, szkolenia, a nawet studiów bez konieczności fizycznej obecności w sali wykładowej. Uzupełnia również tradycyjny proces nauczania.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CC5B77F7-428B-22FE-6D2E-EE77020456AD}"/>
              </a:ext>
            </a:extLst>
          </p:cNvPr>
          <p:cNvSpPr txBox="1"/>
          <p:nvPr/>
        </p:nvSpPr>
        <p:spPr>
          <a:xfrm>
            <a:off x="2691242" y="1898248"/>
            <a:ext cx="68095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8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 ExtraBold" panose="020F0502020204030204" pitchFamily="2" charset="-18"/>
                <a:ea typeface="+mn-ea"/>
                <a:cs typeface="+mn-cs"/>
              </a:rPr>
              <a:t>E-NAUKA</a:t>
            </a:r>
          </a:p>
        </p:txBody>
      </p:sp>
      <p:pic>
        <p:nvPicPr>
          <p:cNvPr id="5" name="Grafika 4" descr="Zamknięta książka z wypełnieniem pełnym">
            <a:extLst>
              <a:ext uri="{FF2B5EF4-FFF2-40B4-BE49-F238E27FC236}">
                <a16:creationId xmlns:a16="http://schemas.microsoft.com/office/drawing/2014/main" id="{4FB8D998-F0F3-4A09-E491-4C1BEC96B7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59590" y="233714"/>
            <a:ext cx="1430820" cy="143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25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2.08333E-7 -3.33333E-6 L 0.06029 -0.1145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8" y="-574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4.375E-6 -2.59259E-6 L 0.06028 -0.1145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8" y="-574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5E-6 -3.33333E-6 L 0.06029 -0.1145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8" y="-574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07407E-6 L 0.06029 -0.1145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8" y="-5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chemat blokowy: łącznik 1">
            <a:extLst>
              <a:ext uri="{FF2B5EF4-FFF2-40B4-BE49-F238E27FC236}">
                <a16:creationId xmlns:a16="http://schemas.microsoft.com/office/drawing/2014/main" id="{400C079D-C656-07F4-6521-3A1B50A9ED59}"/>
              </a:ext>
            </a:extLst>
          </p:cNvPr>
          <p:cNvSpPr/>
          <p:nvPr/>
        </p:nvSpPr>
        <p:spPr>
          <a:xfrm>
            <a:off x="-3338914" y="-5178346"/>
            <a:ext cx="18869827" cy="18869827"/>
          </a:xfrm>
          <a:prstGeom prst="flowChartConnector">
            <a:avLst/>
          </a:prstGeom>
          <a:solidFill>
            <a:srgbClr val="10171D">
              <a:alpha val="50000"/>
            </a:srgbClr>
          </a:solidFill>
          <a:ln w="127000">
            <a:solidFill>
              <a:schemeClr val="bg1"/>
            </a:solidFill>
          </a:ln>
          <a:effectLst>
            <a:glow rad="1270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l-P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Obraz 6" descr="Zbliżenie płytki drukowanej">
            <a:extLst>
              <a:ext uri="{FF2B5EF4-FFF2-40B4-BE49-F238E27FC236}">
                <a16:creationId xmlns:a16="http://schemas.microsoft.com/office/drawing/2014/main" id="{4308B2C6-8A11-8230-CF50-D60828CD5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49000"/>
              </a:schemeClr>
            </a:glow>
          </a:effectLst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E68AD2A7-7159-8B73-1D65-02E817294203}"/>
              </a:ext>
            </a:extLst>
          </p:cNvPr>
          <p:cNvSpPr txBox="1"/>
          <p:nvPr/>
        </p:nvSpPr>
        <p:spPr>
          <a:xfrm>
            <a:off x="1342662" y="2341665"/>
            <a:ext cx="965328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l-PL" sz="2800" dirty="0">
                <a:solidFill>
                  <a:prstClr val="white"/>
                </a:solidFill>
                <a:latin typeface="Raleway Medium" panose="020F0502020204030204" pitchFamily="2" charset="-18"/>
              </a:rPr>
              <a:t>1. Dostępność: Możliwość nauki z dowolnego miejsca na świecie, eliminując ograniczenia geograficzne.</a:t>
            </a:r>
          </a:p>
          <a:p>
            <a:pPr lvl="0" algn="ctr"/>
            <a:endParaRPr lang="pl-PL" sz="2800" dirty="0">
              <a:solidFill>
                <a:prstClr val="white"/>
              </a:solidFill>
              <a:latin typeface="Raleway Medium" panose="020F0502020204030204" pitchFamily="2" charset="-18"/>
            </a:endParaRPr>
          </a:p>
          <a:p>
            <a:pPr lvl="0" algn="ctr"/>
            <a:r>
              <a:rPr lang="pl-PL" sz="2800" dirty="0">
                <a:solidFill>
                  <a:prstClr val="white"/>
                </a:solidFill>
                <a:latin typeface="Raleway Medium" panose="020F0502020204030204" pitchFamily="2" charset="-18"/>
              </a:rPr>
              <a:t>2. Elastyczność czasowa: Możliwość dostosowania harmonogramu nauki do indywidualnych potrzeb i obowiązków.</a:t>
            </a:r>
          </a:p>
          <a:p>
            <a:pPr lvl="0" algn="ctr"/>
            <a:endParaRPr lang="pl-PL" sz="2800" dirty="0">
              <a:solidFill>
                <a:prstClr val="white"/>
              </a:solidFill>
              <a:latin typeface="Raleway Medium" panose="020F0502020204030204" pitchFamily="2" charset="-18"/>
            </a:endParaRPr>
          </a:p>
          <a:p>
            <a:pPr lvl="0" algn="ctr"/>
            <a:r>
              <a:rPr lang="pl-PL" sz="2800" dirty="0">
                <a:solidFill>
                  <a:prstClr val="white"/>
                </a:solidFill>
                <a:latin typeface="Raleway Medium" panose="020F0502020204030204" pitchFamily="2" charset="-18"/>
              </a:rPr>
              <a:t>3. Zróżnicowane zasoby edukacyjne: Dostęp do różnorodnych materiałów edukacyjnych, takich jak teksty, wideo czy interaktywne ćwiczenia.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CC5B77F7-428B-22FE-6D2E-EE77020456AD}"/>
              </a:ext>
            </a:extLst>
          </p:cNvPr>
          <p:cNvSpPr txBox="1"/>
          <p:nvPr/>
        </p:nvSpPr>
        <p:spPr>
          <a:xfrm>
            <a:off x="1086394" y="1160502"/>
            <a:ext cx="100192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 ExtraBold" panose="020F0502020204030204" pitchFamily="2" charset="-18"/>
                <a:ea typeface="+mn-ea"/>
                <a:cs typeface="+mn-cs"/>
              </a:rPr>
              <a:t>E-NAUKA Zalety</a:t>
            </a:r>
            <a:endParaRPr kumimoji="0" lang="pl-PL" sz="8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 ExtraBold" panose="020F0502020204030204" pitchFamily="2" charset="-18"/>
              <a:ea typeface="+mn-ea"/>
              <a:cs typeface="+mn-cs"/>
            </a:endParaRPr>
          </a:p>
        </p:txBody>
      </p:sp>
      <p:pic>
        <p:nvPicPr>
          <p:cNvPr id="5" name="Grafika 4" descr="Zamknięta książka z wypełnieniem pełnym">
            <a:extLst>
              <a:ext uri="{FF2B5EF4-FFF2-40B4-BE49-F238E27FC236}">
                <a16:creationId xmlns:a16="http://schemas.microsoft.com/office/drawing/2014/main" id="{D7CEEA53-40C6-6D5C-FB3D-714D20CC8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14416" y="0"/>
            <a:ext cx="1309775" cy="130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667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chemat blokowy: łącznik 1">
            <a:extLst>
              <a:ext uri="{FF2B5EF4-FFF2-40B4-BE49-F238E27FC236}">
                <a16:creationId xmlns:a16="http://schemas.microsoft.com/office/drawing/2014/main" id="{400C079D-C656-07F4-6521-3A1B50A9ED59}"/>
              </a:ext>
            </a:extLst>
          </p:cNvPr>
          <p:cNvSpPr/>
          <p:nvPr/>
        </p:nvSpPr>
        <p:spPr>
          <a:xfrm>
            <a:off x="-3338914" y="-5178346"/>
            <a:ext cx="18869827" cy="18869827"/>
          </a:xfrm>
          <a:prstGeom prst="flowChartConnector">
            <a:avLst/>
          </a:prstGeom>
          <a:solidFill>
            <a:srgbClr val="10171D">
              <a:alpha val="50000"/>
            </a:srgbClr>
          </a:solidFill>
          <a:ln w="127000">
            <a:solidFill>
              <a:schemeClr val="bg1"/>
            </a:solidFill>
          </a:ln>
          <a:effectLst>
            <a:glow rad="127000">
              <a:schemeClr val="accent1"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l-P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Obraz 6" descr="Zbliżenie płytki drukowanej">
            <a:extLst>
              <a:ext uri="{FF2B5EF4-FFF2-40B4-BE49-F238E27FC236}">
                <a16:creationId xmlns:a16="http://schemas.microsoft.com/office/drawing/2014/main" id="{4308B2C6-8A11-8230-CF50-D60828CD5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49000"/>
              </a:schemeClr>
            </a:glow>
          </a:effectLst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E68AD2A7-7159-8B73-1D65-02E817294203}"/>
              </a:ext>
            </a:extLst>
          </p:cNvPr>
          <p:cNvSpPr txBox="1"/>
          <p:nvPr/>
        </p:nvSpPr>
        <p:spPr>
          <a:xfrm>
            <a:off x="1269349" y="1652695"/>
            <a:ext cx="965328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pl-PL" sz="2800" dirty="0">
                <a:solidFill>
                  <a:prstClr val="white"/>
                </a:solidFill>
                <a:latin typeface="Raleway Medium" panose="020F0502020204030204" pitchFamily="2" charset="-18"/>
              </a:rPr>
              <a:t>1.	Brak bezpośredniego kontaktu: Nauka online może ograniczać interakcje między uczniami a nauczycielami oraz między samymi uczniami, co może wpływać na jakość komunikacji i zrozumienie materiału.</a:t>
            </a:r>
          </a:p>
          <a:p>
            <a:pPr lvl="0" algn="ctr">
              <a:defRPr/>
            </a:pPr>
            <a:r>
              <a:rPr lang="pl-PL" sz="2800" dirty="0">
                <a:solidFill>
                  <a:prstClr val="white"/>
                </a:solidFill>
                <a:latin typeface="Raleway Medium" panose="020F0502020204030204" pitchFamily="2" charset="-18"/>
              </a:rPr>
              <a:t>2.	Problemy techniczne: Możliwość wystąpienia problemów technicznych, takich jak przerwy w dostępie do Internetu czy problemy z platformą e-learningową, co może zakłócać proces nauki.</a:t>
            </a:r>
          </a:p>
          <a:p>
            <a:pPr lvl="0" algn="ctr">
              <a:defRPr/>
            </a:pPr>
            <a:r>
              <a:rPr lang="pl-PL" sz="2800" dirty="0">
                <a:solidFill>
                  <a:prstClr val="white"/>
                </a:solidFill>
                <a:latin typeface="Raleway Medium" panose="020F0502020204030204" pitchFamily="2" charset="-18"/>
              </a:rPr>
              <a:t>3.	Brak motywacji: Uczniowie mogą mieć trudności z utrzymaniem motywacji do nauki bez fizycznego otoczenia szkoły czy bezpośredniego wsparcia nauczyciela.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CC5B77F7-428B-22FE-6D2E-EE77020456AD}"/>
              </a:ext>
            </a:extLst>
          </p:cNvPr>
          <p:cNvSpPr txBox="1"/>
          <p:nvPr/>
        </p:nvSpPr>
        <p:spPr>
          <a:xfrm>
            <a:off x="1086389" y="729363"/>
            <a:ext cx="100192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 ExtraBold" panose="020F0502020204030204" pitchFamily="2" charset="-18"/>
                <a:ea typeface="+mn-ea"/>
                <a:cs typeface="+mn-cs"/>
              </a:rPr>
              <a:t>E-NAUKA Wady</a:t>
            </a:r>
            <a:endParaRPr kumimoji="0" lang="pl-PL" sz="8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 ExtraBold" panose="020F0502020204030204" pitchFamily="2" charset="-18"/>
              <a:ea typeface="+mn-ea"/>
              <a:cs typeface="+mn-cs"/>
            </a:endParaRPr>
          </a:p>
        </p:txBody>
      </p:sp>
      <p:pic>
        <p:nvPicPr>
          <p:cNvPr id="4" name="Grafika 3" descr="okulary 3D z wypełnieniem pełnym">
            <a:extLst>
              <a:ext uri="{FF2B5EF4-FFF2-40B4-BE49-F238E27FC236}">
                <a16:creationId xmlns:a16="http://schemas.microsoft.com/office/drawing/2014/main" id="{1B943085-28EE-0419-BF58-CBBB9C1627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03119" y="-212417"/>
            <a:ext cx="1385742" cy="138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748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347</Words>
  <Application>Microsoft Office PowerPoint</Application>
  <PresentationFormat>Panoramiczny</PresentationFormat>
  <Paragraphs>28</Paragraphs>
  <Slides>9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Raleway ExtraBold</vt:lpstr>
      <vt:lpstr>Raleway Medium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Wojciech Sołdecki</dc:creator>
  <cp:lastModifiedBy>Wojciech Sołdecki</cp:lastModifiedBy>
  <cp:revision>7</cp:revision>
  <dcterms:created xsi:type="dcterms:W3CDTF">2023-12-11T13:35:07Z</dcterms:created>
  <dcterms:modified xsi:type="dcterms:W3CDTF">2023-12-21T08:12:09Z</dcterms:modified>
</cp:coreProperties>
</file>

<file path=docProps/thumbnail.jpeg>
</file>